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64" r:id="rId4"/>
    <p:sldId id="259" r:id="rId5"/>
    <p:sldId id="260" r:id="rId6"/>
    <p:sldId id="261" r:id="rId7"/>
    <p:sldId id="265" r:id="rId8"/>
    <p:sldId id="262" r:id="rId9"/>
    <p:sldId id="263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76"/>
  </p:normalViewPr>
  <p:slideViewPr>
    <p:cSldViewPr snapToGrid="0" snapToObjects="1" showGuides="1">
      <p:cViewPr varScale="1">
        <p:scale>
          <a:sx n="108" d="100"/>
          <a:sy n="108" d="100"/>
        </p:scale>
        <p:origin x="166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BE806-C8B8-384B-B64C-C6B1836251DE}" type="datetimeFigureOut">
              <a:rPr lang="en-US" smtClean="0"/>
              <a:t>7/25/18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FB34B4-2B5E-1E4E-84BD-AF29FE930B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49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9YxExTSwgPM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SNP Discovery with GBS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94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27" y="365126"/>
            <a:ext cx="8942120" cy="1325563"/>
          </a:xfrm>
        </p:spPr>
        <p:txBody>
          <a:bodyPr/>
          <a:lstStyle/>
          <a:p>
            <a:pPr algn="ctr"/>
            <a:r>
              <a:rPr lang="en-US" smtClean="0"/>
              <a:t>Sequencing to SNP Discovery/Calling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Several software will do this</a:t>
            </a:r>
          </a:p>
          <a:p>
            <a:endParaRPr lang="en-US" dirty="0"/>
          </a:p>
          <a:p>
            <a:r>
              <a:rPr lang="en-US" dirty="0" smtClean="0"/>
              <a:t>Trait Analysis by Association Evolution and Linkage TASSEL 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497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Genotyping-by-sequencing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243450" y="1417638"/>
            <a:ext cx="4040188" cy="4708525"/>
          </a:xfrm>
        </p:spPr>
        <p:txBody>
          <a:bodyPr/>
          <a:lstStyle/>
          <a:p>
            <a:r>
              <a:rPr lang="en-US" dirty="0" smtClean="0"/>
              <a:t>Utilizes Next Generation Sequencing</a:t>
            </a:r>
          </a:p>
          <a:p>
            <a:endParaRPr lang="en-US" dirty="0" smtClean="0"/>
          </a:p>
          <a:p>
            <a:r>
              <a:rPr lang="en-US" dirty="0" smtClean="0"/>
              <a:t>Reduced representation</a:t>
            </a:r>
          </a:p>
          <a:p>
            <a:endParaRPr lang="en-US" dirty="0" smtClean="0"/>
          </a:p>
          <a:p>
            <a:r>
              <a:rPr lang="en-US" dirty="0" smtClean="0"/>
              <a:t>Barcoded samples for multiplex parallel sequencing</a:t>
            </a:r>
            <a:endParaRPr lang="en-US" dirty="0"/>
          </a:p>
        </p:txBody>
      </p:sp>
      <p:pic>
        <p:nvPicPr>
          <p:cNvPr id="7" name="Content Placeholder 6" descr="ttp://www.genome.gov/images/content/cost_per_megabase2.jpg"/>
          <p:cNvPicPr>
            <a:picLocks noGrp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5174" b="-15174"/>
          <a:stretch>
            <a:fillRect/>
          </a:stretch>
        </p:blipFill>
        <p:spPr bwMode="auto">
          <a:xfrm>
            <a:off x="4076520" y="1638648"/>
            <a:ext cx="4901960" cy="461894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4215740" y="5795158"/>
            <a:ext cx="454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From Late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54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88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Reduced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Cut the genome with restriction enzymes</a:t>
            </a:r>
          </a:p>
          <a:p>
            <a:pPr lvl="1"/>
            <a:r>
              <a:rPr lang="en-US" dirty="0" smtClean="0"/>
              <a:t>Rare cutting </a:t>
            </a:r>
            <a:r>
              <a:rPr lang="en-US" i="1" dirty="0" err="1" smtClean="0"/>
              <a:t>PstI</a:t>
            </a:r>
            <a:r>
              <a:rPr lang="en-US" dirty="0" smtClean="0"/>
              <a:t> (CTGCAG)</a:t>
            </a:r>
          </a:p>
          <a:p>
            <a:pPr lvl="1"/>
            <a:r>
              <a:rPr lang="en-US" dirty="0" smtClean="0"/>
              <a:t>Common cutting </a:t>
            </a:r>
            <a:r>
              <a:rPr lang="en-US" i="1" dirty="0" err="1" smtClean="0"/>
              <a:t>MspI</a:t>
            </a:r>
            <a:r>
              <a:rPr lang="en-US" dirty="0" smtClean="0"/>
              <a:t> (CCGG)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99" y="3596311"/>
            <a:ext cx="8099778" cy="270956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7038" y="6575330"/>
            <a:ext cx="90781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www.slideshare.net</a:t>
            </a:r>
            <a:r>
              <a:rPr lang="en-US" sz="1200" dirty="0"/>
              <a:t>/</a:t>
            </a:r>
            <a:r>
              <a:rPr lang="en-US" sz="1200" dirty="0" err="1"/>
              <a:t>LifeTechnologies</a:t>
            </a:r>
            <a:r>
              <a:rPr lang="en-US" sz="1200" dirty="0"/>
              <a:t>/gbs-barley-ion-pgm-case-story-life-technologies-2012-rev-b-with-speaker-notes-may-2012</a:t>
            </a:r>
          </a:p>
        </p:txBody>
      </p:sp>
    </p:spTree>
    <p:extLst>
      <p:ext uri="{BB962C8B-B14F-4D97-AF65-F5344CB8AC3E}">
        <p14:creationId xmlns:p14="http://schemas.microsoft.com/office/powerpoint/2010/main" val="43243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Barcoding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4-9 </a:t>
            </a:r>
            <a:r>
              <a:rPr lang="en-US" dirty="0" err="1" smtClean="0"/>
              <a:t>bp</a:t>
            </a:r>
            <a:r>
              <a:rPr lang="en-US" dirty="0" smtClean="0"/>
              <a:t> unique for each sample</a:t>
            </a:r>
          </a:p>
          <a:p>
            <a:endParaRPr lang="en-US" dirty="0" smtClean="0"/>
          </a:p>
          <a:p>
            <a:r>
              <a:rPr lang="en-US" dirty="0" smtClean="0"/>
              <a:t>Allows multiple samples to </a:t>
            </a:r>
          </a:p>
          <a:p>
            <a:pPr marL="457200" lvl="1" indent="0">
              <a:buNone/>
            </a:pPr>
            <a:r>
              <a:rPr lang="en-US" sz="3200" dirty="0" smtClean="0"/>
              <a:t>be genotyped simultaneously</a:t>
            </a:r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3739" y="76673"/>
            <a:ext cx="3459480" cy="35600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42761"/>
          <a:stretch/>
        </p:blipFill>
        <p:spPr>
          <a:xfrm>
            <a:off x="166115" y="4433013"/>
            <a:ext cx="8738745" cy="51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46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932551"/>
          </a:xfrm>
        </p:spPr>
        <p:txBody>
          <a:bodyPr/>
          <a:lstStyle/>
          <a:p>
            <a:r>
              <a:rPr lang="en-US" dirty="0" smtClean="0"/>
              <a:t>GBS workflow</a:t>
            </a:r>
            <a:endParaRPr lang="en-US" dirty="0"/>
          </a:p>
        </p:txBody>
      </p:sp>
      <p:pic>
        <p:nvPicPr>
          <p:cNvPr id="6" name="Picture 5" descr="Figure_2_Poland_GBSreview_new.ti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533" y="1171578"/>
            <a:ext cx="7589607" cy="438879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09604" y="5811380"/>
            <a:ext cx="800196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400" dirty="0" smtClean="0"/>
              <a:t>(Poland and Rife, 2012)</a:t>
            </a:r>
            <a:endParaRPr lang="en-US" sz="1400" i="1" dirty="0" smtClean="0"/>
          </a:p>
        </p:txBody>
      </p:sp>
    </p:spTree>
    <p:extLst>
      <p:ext uri="{BB962C8B-B14F-4D97-AF65-F5344CB8AC3E}">
        <p14:creationId xmlns:p14="http://schemas.microsoft.com/office/powerpoint/2010/main" val="1962130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Generation Sequencing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https://www.youtube.com/watch?annotation_id=annotation_1533942809&amp;feature=iv&amp;src_vid=HMyCqWhwB8E&amp;v=fCd6B5HRaZ8</a:t>
            </a:r>
            <a:endParaRPr lang="en-US" dirty="0" smtClean="0">
              <a:hlinkClick r:id="rId2"/>
            </a:endParaRPr>
          </a:p>
          <a:p>
            <a:endParaRPr lang="en-US" dirty="0">
              <a:hlinkClick r:id="rId2"/>
            </a:endParaRP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www.youtube.com/watch?v=9YxExTSwgPM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161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SNP discovery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Single nucleotide </a:t>
            </a:r>
            <a:r>
              <a:rPr lang="en-US" dirty="0" smtClean="0"/>
              <a:t>polymorphism (SNP)</a:t>
            </a:r>
            <a:endParaRPr lang="en-US" dirty="0"/>
          </a:p>
          <a:p>
            <a:endParaRPr lang="en-US" dirty="0"/>
          </a:p>
          <a:p>
            <a:r>
              <a:rPr lang="en-US" sz="3600" dirty="0">
                <a:solidFill>
                  <a:schemeClr val="tx2"/>
                </a:solidFill>
              </a:rPr>
              <a:t>G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TT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>
                <a:solidFill>
                  <a:schemeClr val="tx2"/>
                </a:solidFill>
              </a:rPr>
              <a:t>G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TT</a:t>
            </a:r>
            <a:r>
              <a:rPr lang="en-US" sz="3600" dirty="0">
                <a:solidFill>
                  <a:schemeClr val="tx2"/>
                </a:solidFill>
              </a:rPr>
              <a:t>GG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 </a:t>
            </a:r>
            <a:r>
              <a:rPr lang="en-US" sz="3600" dirty="0" smtClean="0"/>
              <a:t>	Plant </a:t>
            </a:r>
            <a:r>
              <a:rPr lang="en-US" sz="3600" dirty="0"/>
              <a:t>1</a:t>
            </a:r>
          </a:p>
          <a:p>
            <a:r>
              <a:rPr lang="en-US" sz="3600" dirty="0">
                <a:solidFill>
                  <a:schemeClr val="tx2"/>
                </a:solidFill>
              </a:rPr>
              <a:t>G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TT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>
                <a:solidFill>
                  <a:schemeClr val="tx2"/>
                </a:solidFill>
              </a:rPr>
              <a:t>G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TT</a:t>
            </a:r>
            <a:r>
              <a:rPr lang="en-US" sz="3600" dirty="0">
                <a:solidFill>
                  <a:schemeClr val="tx2"/>
                </a:solidFill>
              </a:rPr>
              <a:t>GG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  </a:t>
            </a:r>
            <a:r>
              <a:rPr lang="en-US" sz="3600" dirty="0" smtClean="0"/>
              <a:t>	Plant </a:t>
            </a:r>
            <a:r>
              <a:rPr lang="en-US" sz="3600" dirty="0"/>
              <a:t>2</a:t>
            </a:r>
            <a:endParaRPr lang="en-US" sz="3600" dirty="0">
              <a:solidFill>
                <a:schemeClr val="tx2"/>
              </a:solidFill>
            </a:endParaRPr>
          </a:p>
          <a:p>
            <a:r>
              <a:rPr lang="en-US" sz="3600" dirty="0">
                <a:solidFill>
                  <a:schemeClr val="tx2"/>
                </a:solidFill>
              </a:rPr>
              <a:t>G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TT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>
                <a:solidFill>
                  <a:schemeClr val="tx2"/>
                </a:solidFill>
              </a:rPr>
              <a:t>G</a:t>
            </a:r>
            <a:r>
              <a:rPr lang="en-US" sz="3600" dirty="0">
                <a:solidFill>
                  <a:srgbClr val="FF0000"/>
                </a:solidFill>
              </a:rPr>
              <a:t>A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>
                <a:solidFill>
                  <a:schemeClr val="tx2"/>
                </a:solidFill>
              </a:rPr>
              <a:t>GG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</a:t>
            </a:r>
            <a:r>
              <a:rPr lang="en-US" sz="3600" dirty="0">
                <a:solidFill>
                  <a:srgbClr val="008000"/>
                </a:solidFill>
              </a:rPr>
              <a:t>C</a:t>
            </a:r>
            <a:r>
              <a:rPr lang="en-US" sz="3600" dirty="0"/>
              <a:t>T  </a:t>
            </a:r>
            <a:r>
              <a:rPr lang="en-US" sz="3600" dirty="0" smtClean="0"/>
              <a:t>	Plant </a:t>
            </a:r>
            <a:r>
              <a:rPr lang="en-US" sz="3600" dirty="0"/>
              <a:t>3</a:t>
            </a:r>
            <a:endParaRPr lang="en-US" sz="3600" dirty="0">
              <a:solidFill>
                <a:schemeClr val="tx2"/>
              </a:solidFill>
            </a:endParaRPr>
          </a:p>
          <a:p>
            <a:endParaRPr lang="en-US" dirty="0" smtClean="0"/>
          </a:p>
          <a:p>
            <a:r>
              <a:rPr lang="en-US" dirty="0" smtClean="0"/>
              <a:t>Simultaneous marker discovery and genotyping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350963" y="2575610"/>
            <a:ext cx="370435" cy="2116939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816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946"/>
            <a:ext cx="8229600" cy="1143000"/>
          </a:xfrm>
        </p:spPr>
        <p:txBody>
          <a:bodyPr/>
          <a:lstStyle/>
          <a:p>
            <a:r>
              <a:rPr lang="en-US" dirty="0" smtClean="0"/>
              <a:t>GBS Output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457200" y="906049"/>
            <a:ext cx="6928503" cy="2941867"/>
            <a:chOff x="457200" y="906049"/>
            <a:chExt cx="6928503" cy="2941867"/>
          </a:xfrm>
        </p:grpSpPr>
        <p:grpSp>
          <p:nvGrpSpPr>
            <p:cNvPr id="5" name="Group 4"/>
            <p:cNvGrpSpPr/>
            <p:nvPr/>
          </p:nvGrpSpPr>
          <p:grpSpPr>
            <a:xfrm>
              <a:off x="457200" y="906049"/>
              <a:ext cx="2688258" cy="2941867"/>
              <a:chOff x="457200" y="1417638"/>
              <a:chExt cx="2688258" cy="2941867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57200" y="1417638"/>
                <a:ext cx="2688258" cy="2941867"/>
              </a:xfrm>
              <a:prstGeom prst="rect">
                <a:avLst/>
              </a:prstGeom>
            </p:spPr>
          </p:pic>
          <p:sp>
            <p:nvSpPr>
              <p:cNvPr id="4" name="TextBox 3"/>
              <p:cNvSpPr txBox="1"/>
              <p:nvPr/>
            </p:nvSpPr>
            <p:spPr>
              <a:xfrm>
                <a:off x="687950" y="3883198"/>
                <a:ext cx="231080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/>
                  <a:t>systems.illumina.com</a:t>
                </a:r>
                <a:endParaRPr lang="en-US" dirty="0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3265439" y="1164324"/>
              <a:ext cx="4120264" cy="1015663"/>
              <a:chOff x="3265439" y="1940528"/>
              <a:chExt cx="4120264" cy="1015663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3265439" y="1940528"/>
                <a:ext cx="1306561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6000" dirty="0">
                    <a:latin typeface="Wingdings"/>
                    <a:ea typeface="Wingdings"/>
                    <a:cs typeface="Wingdings"/>
                  </a:rPr>
                  <a:t></a:t>
                </a:r>
                <a:endParaRPr lang="en-US" sz="60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4227868" y="2221147"/>
                <a:ext cx="3157835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400" dirty="0"/>
                  <a:t>826,269,115 total reads</a:t>
                </a:r>
              </a:p>
            </p:txBody>
          </p:sp>
        </p:grpSp>
      </p:grpSp>
      <p:sp>
        <p:nvSpPr>
          <p:cNvPr id="9" name="Rectangle 8"/>
          <p:cNvSpPr/>
          <p:nvPr/>
        </p:nvSpPr>
        <p:spPr>
          <a:xfrm>
            <a:off x="4779994" y="5167203"/>
            <a:ext cx="37117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692,636,061 accepted </a:t>
            </a:r>
            <a:r>
              <a:rPr lang="en-US" sz="2400" dirty="0" smtClean="0"/>
              <a:t>reads</a:t>
            </a:r>
          </a:p>
          <a:p>
            <a:pPr algn="ctr"/>
            <a:r>
              <a:rPr lang="en-US" sz="2400" dirty="0" smtClean="0"/>
              <a:t>32,166 SNPs</a:t>
            </a:r>
            <a:endParaRPr lang="en-US" sz="24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4260450" y="1950653"/>
            <a:ext cx="4367110" cy="3377489"/>
            <a:chOff x="4260450" y="1950653"/>
            <a:chExt cx="4367110" cy="3377489"/>
          </a:xfrm>
        </p:grpSpPr>
        <p:sp>
          <p:nvSpPr>
            <p:cNvPr id="8" name="Rectangle 7"/>
            <p:cNvSpPr/>
            <p:nvPr/>
          </p:nvSpPr>
          <p:spPr>
            <a:xfrm>
              <a:off x="5943316" y="4312479"/>
              <a:ext cx="870325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dirty="0">
                  <a:latin typeface="Wingdings"/>
                  <a:ea typeface="Wingdings"/>
                  <a:cs typeface="Wingdings"/>
                </a:rPr>
                <a:t></a:t>
              </a:r>
              <a:endParaRPr lang="en-US" sz="6000" dirty="0"/>
            </a:p>
          </p:txBody>
        </p:sp>
        <p:pic>
          <p:nvPicPr>
            <p:cNvPr id="11" name="Picture 10" descr="Screen Shot 2014-10-19 at 9.11.15 P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968"/>
            <a:stretch/>
          </p:blipFill>
          <p:spPr>
            <a:xfrm>
              <a:off x="4260450" y="1950653"/>
              <a:ext cx="4367110" cy="2389071"/>
            </a:xfrm>
            <a:prstGeom prst="rect">
              <a:avLst/>
            </a:prstGeom>
          </p:spPr>
        </p:pic>
      </p:grpSp>
      <p:grpSp>
        <p:nvGrpSpPr>
          <p:cNvPr id="18" name="Group 17"/>
          <p:cNvGrpSpPr/>
          <p:nvPr/>
        </p:nvGrpSpPr>
        <p:grpSpPr>
          <a:xfrm>
            <a:off x="457200" y="4851317"/>
            <a:ext cx="4371285" cy="1667281"/>
            <a:chOff x="457200" y="4851317"/>
            <a:chExt cx="4371285" cy="1667281"/>
          </a:xfrm>
        </p:grpSpPr>
        <p:sp>
          <p:nvSpPr>
            <p:cNvPr id="13" name="Rectangle 12"/>
            <p:cNvSpPr/>
            <p:nvPr/>
          </p:nvSpPr>
          <p:spPr>
            <a:xfrm>
              <a:off x="3822531" y="4930719"/>
              <a:ext cx="1005954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6000" dirty="0">
                  <a:latin typeface="Wingdings"/>
                  <a:ea typeface="Wingdings"/>
                  <a:cs typeface="Wingdings"/>
                </a:rPr>
                <a:t></a:t>
              </a:r>
              <a:endParaRPr lang="en-US" sz="6000" dirty="0"/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66889" y="5115932"/>
              <a:ext cx="1636443" cy="1402666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457200" y="4851317"/>
              <a:ext cx="1888885" cy="1200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2,000-6,000 SNPs per population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50776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1604</TotalTime>
  <Words>119</Words>
  <Application>Microsoft Macintosh PowerPoint</Application>
  <PresentationFormat>On-screen Show (4:3)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SNP Discovery with GBS</vt:lpstr>
      <vt:lpstr>Genotyping-by-sequencing</vt:lpstr>
      <vt:lpstr>PowerPoint Presentation</vt:lpstr>
      <vt:lpstr>Reduced Representation</vt:lpstr>
      <vt:lpstr>Barcoding</vt:lpstr>
      <vt:lpstr>GBS workflow</vt:lpstr>
      <vt:lpstr>Next Generation Sequencing</vt:lpstr>
      <vt:lpstr>SNP discovery</vt:lpstr>
      <vt:lpstr>GBS Output</vt:lpstr>
      <vt:lpstr>Sequencing to SNP Discovery/Calling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SNP Discovery with GBS</dc:title>
  <dc:creator>Jared Crain</dc:creator>
  <cp:lastModifiedBy>Jared Crain</cp:lastModifiedBy>
  <cp:revision>8</cp:revision>
  <dcterms:created xsi:type="dcterms:W3CDTF">2018-07-16T18:33:52Z</dcterms:created>
  <dcterms:modified xsi:type="dcterms:W3CDTF">2018-07-25T16:17:59Z</dcterms:modified>
</cp:coreProperties>
</file>

<file path=docProps/thumbnail.jpeg>
</file>